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embeddedFontLst>
    <p:embeddedFont>
      <p:font typeface="MiSans" charset="-122" pitchFamily="34"/>
      <p:regular r:id="rId2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2-d3ce46gs8jdo4os5dcpg.png">    </p:cNvPr>
          <p:cNvPicPr>
            <a:picLocks noChangeAspect="1"/>
          </p:cNvPicPr>
          <p:nvPr/>
        </p:nvPicPr>
        <p:blipFill>
          <a:blip r:embed="rId1"/>
          <a:srcRect l="3" r="3" t="0" b="0"/>
          <a:stretch/>
        </p:blipFill>
        <p:spPr>
          <a:xfrm>
            <a:off x="-15875" y="-4445"/>
            <a:ext cx="12233910" cy="68599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42895" y="2765425"/>
            <a:ext cx="6506210" cy="15748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Software Systems Portfolio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Industry Applications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1" name="Text 9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3" name="Text 11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Sector-Specific Use Cases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-16510" y="4744085"/>
            <a:ext cx="12221210" cy="2113915"/>
          </a:xfrm>
          <a:prstGeom prst="rect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18" name="Text 16"/>
          <p:cNvSpPr/>
          <p:nvPr/>
        </p:nvSpPr>
        <p:spPr>
          <a:xfrm>
            <a:off x="-16510" y="4744085"/>
            <a:ext cx="12221210" cy="21139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623060" y="1609725"/>
            <a:ext cx="8945880" cy="670560"/>
          </a:xfrm>
          <a:prstGeom prst="round2SameRect">
            <a:avLst/>
          </a:prstGeom>
          <a:solidFill>
            <a:srgbClr val="D3BDA6"/>
          </a:solidFill>
          <a:ln/>
        </p:spPr>
      </p:sp>
      <p:sp>
        <p:nvSpPr>
          <p:cNvPr id="20" name="Text 18"/>
          <p:cNvSpPr/>
          <p:nvPr/>
        </p:nvSpPr>
        <p:spPr>
          <a:xfrm>
            <a:off x="1623060" y="1609725"/>
            <a:ext cx="8945880" cy="6705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1623060" y="2422525"/>
            <a:ext cx="8945880" cy="352044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623060" y="2422525"/>
            <a:ext cx="8945880" cy="35204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3" name="Image 0" descr="https://kimi-img.moonshot.cn/pub/slides/slides_tmpl/image/25-09-28-15:22:05-d3ce478s8jdo4os5dcug.png">    </p:cNvPr>
          <p:cNvPicPr>
            <a:picLocks noChangeAspect="1"/>
          </p:cNvPicPr>
          <p:nvPr/>
        </p:nvPicPr>
        <p:blipFill>
          <a:blip r:embed="rId1"/>
          <a:srcRect l="0" r="0" t="230" b="230"/>
          <a:stretch/>
        </p:blipFill>
        <p:spPr>
          <a:xfrm>
            <a:off x="2056130" y="2620645"/>
            <a:ext cx="8183245" cy="1371600"/>
          </a:xfrm>
          <a:prstGeom prst="rect">
            <a:avLst/>
          </a:prstGeom>
        </p:spPr>
      </p:pic>
      <p:sp>
        <p:nvSpPr>
          <p:cNvPr id="24" name="Text 21"/>
          <p:cNvSpPr/>
          <p:nvPr/>
        </p:nvSpPr>
        <p:spPr>
          <a:xfrm>
            <a:off x="1983423" y="1725295"/>
            <a:ext cx="822515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Telecom, Logistics, Retail, and Industrial IoT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1983423" y="4143375"/>
            <a:ext cx="8225155" cy="178296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provides tailored solutions for various sectors. Telecom operators benefit from our recharge and messaging platforms, logistics firms from real-time GPS tracking, retailers from our POS systems, and industrial sites from our IoT monitoring solutions. These applications streamline operations and enhance efficiency.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Recent Advances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28-15:22:17-d3ce4a8s8jdo4os5ddig.jpeg">    </p:cNvPr>
          <p:cNvPicPr>
            <a:picLocks noChangeAspect="1"/>
          </p:cNvPicPr>
          <p:nvPr/>
        </p:nvPicPr>
        <p:blipFill>
          <a:blip r:embed="rId1"/>
          <a:srcRect l="28012" r="22500" t="7813" b="7813"/>
          <a:stretch/>
        </p:blipFill>
        <p:spPr>
          <a:xfrm>
            <a:off x="7106285" y="0"/>
            <a:ext cx="508571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106285" y="0"/>
            <a:ext cx="5085715" cy="6858000"/>
          </a:xfrm>
          <a:prstGeom prst="rect">
            <a:avLst/>
          </a:prstGeom>
          <a:solidFill>
            <a:srgbClr val="D3BDA6">
              <a:alpha val="9098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7106285" y="0"/>
            <a:ext cx="5085715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315563" y="3986823"/>
            <a:ext cx="1014730" cy="1014730"/>
          </a:xfrm>
          <a:prstGeom prst="ellipse">
            <a:avLst/>
          </a:prstGeom>
          <a:solidFill>
            <a:srgbClr val="865F24"/>
          </a:solidFill>
          <a:ln w="3175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15563" y="3986823"/>
            <a:ext cx="1014730" cy="1014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 rot="5400000">
            <a:off x="7325750" y="4431183"/>
            <a:ext cx="146173" cy="126011"/>
          </a:xfrm>
          <a:prstGeom prst="triangl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 rot="5400000">
            <a:off x="7325750" y="4431183"/>
            <a:ext cx="146173" cy="126011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316833" y="1288553"/>
            <a:ext cx="1014730" cy="1014730"/>
          </a:xfrm>
          <a:prstGeom prst="ellipse">
            <a:avLst/>
          </a:prstGeom>
          <a:solidFill>
            <a:srgbClr val="865F24"/>
          </a:solidFill>
          <a:ln w="31750">
            <a:solidFill>
              <a:srgbClr val="FFFF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16833" y="1288553"/>
            <a:ext cx="1014730" cy="1014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 rot="5400000">
            <a:off x="7327020" y="1732913"/>
            <a:ext cx="146173" cy="126011"/>
          </a:xfrm>
          <a:prstGeom prst="triangl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 rot="5400000">
            <a:off x="7327020" y="1732913"/>
            <a:ext cx="146173" cy="126011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6632314" y="1621539"/>
            <a:ext cx="359932" cy="359932"/>
          </a:xfrm>
          <a:custGeom>
            <a:avLst/>
            <a:gdLst/>
            <a:ahLst/>
            <a:cxnLst/>
            <a:rect l="l" t="t" r="r" b="b"/>
            <a:pathLst>
              <a:path w="359932" h="359932">
                <a:moveTo>
                  <a:pt x="197963" y="323939"/>
                </a:moveTo>
                <a:cubicBezTo>
                  <a:pt x="197963" y="359932"/>
                  <a:pt x="197963" y="359932"/>
                  <a:pt x="197963" y="359932"/>
                </a:cubicBezTo>
                <a:cubicBezTo>
                  <a:pt x="161969" y="359932"/>
                  <a:pt x="161969" y="359932"/>
                  <a:pt x="161969" y="359932"/>
                </a:cubicBezTo>
                <a:cubicBezTo>
                  <a:pt x="161969" y="323939"/>
                  <a:pt x="161969" y="323939"/>
                  <a:pt x="161969" y="323939"/>
                </a:cubicBezTo>
                <a:cubicBezTo>
                  <a:pt x="17997" y="323939"/>
                  <a:pt x="17997" y="323939"/>
                  <a:pt x="17997" y="323939"/>
                </a:cubicBezTo>
                <a:cubicBezTo>
                  <a:pt x="8998" y="323939"/>
                  <a:pt x="0" y="314941"/>
                  <a:pt x="0" y="305942"/>
                </a:cubicBezTo>
                <a:cubicBezTo>
                  <a:pt x="0" y="53990"/>
                  <a:pt x="0" y="53990"/>
                  <a:pt x="0" y="53990"/>
                </a:cubicBezTo>
                <a:cubicBezTo>
                  <a:pt x="359932" y="53990"/>
                  <a:pt x="359932" y="53990"/>
                  <a:pt x="359932" y="53990"/>
                </a:cubicBezTo>
                <a:cubicBezTo>
                  <a:pt x="359932" y="305942"/>
                  <a:pt x="359932" y="305942"/>
                  <a:pt x="359932" y="305942"/>
                </a:cubicBezTo>
                <a:cubicBezTo>
                  <a:pt x="359932" y="314941"/>
                  <a:pt x="350934" y="323939"/>
                  <a:pt x="341935" y="323939"/>
                </a:cubicBezTo>
                <a:lnTo>
                  <a:pt x="197963" y="323939"/>
                </a:lnTo>
                <a:close/>
                <a:moveTo>
                  <a:pt x="35993" y="287946"/>
                </a:moveTo>
                <a:cubicBezTo>
                  <a:pt x="323939" y="287946"/>
                  <a:pt x="323939" y="287946"/>
                  <a:pt x="323939" y="287946"/>
                </a:cubicBezTo>
                <a:cubicBezTo>
                  <a:pt x="323939" y="89983"/>
                  <a:pt x="323939" y="89983"/>
                  <a:pt x="323939" y="89983"/>
                </a:cubicBezTo>
                <a:cubicBezTo>
                  <a:pt x="35993" y="89983"/>
                  <a:pt x="35993" y="89983"/>
                  <a:pt x="35993" y="89983"/>
                </a:cubicBezTo>
                <a:lnTo>
                  <a:pt x="35993" y="287946"/>
                </a:lnTo>
                <a:close/>
                <a:moveTo>
                  <a:pt x="197963" y="125976"/>
                </a:moveTo>
                <a:cubicBezTo>
                  <a:pt x="287946" y="125976"/>
                  <a:pt x="287946" y="125976"/>
                  <a:pt x="287946" y="125976"/>
                </a:cubicBezTo>
                <a:cubicBezTo>
                  <a:pt x="287946" y="161969"/>
                  <a:pt x="287946" y="161969"/>
                  <a:pt x="287946" y="161969"/>
                </a:cubicBezTo>
                <a:cubicBezTo>
                  <a:pt x="197963" y="161969"/>
                  <a:pt x="197963" y="161969"/>
                  <a:pt x="197963" y="161969"/>
                </a:cubicBezTo>
                <a:lnTo>
                  <a:pt x="197963" y="125976"/>
                </a:lnTo>
                <a:close/>
                <a:moveTo>
                  <a:pt x="197963" y="197963"/>
                </a:moveTo>
                <a:cubicBezTo>
                  <a:pt x="287946" y="197963"/>
                  <a:pt x="287946" y="197963"/>
                  <a:pt x="287946" y="197963"/>
                </a:cubicBezTo>
                <a:cubicBezTo>
                  <a:pt x="287946" y="233956"/>
                  <a:pt x="287946" y="233956"/>
                  <a:pt x="287946" y="233956"/>
                </a:cubicBezTo>
                <a:cubicBezTo>
                  <a:pt x="197963" y="233956"/>
                  <a:pt x="197963" y="233956"/>
                  <a:pt x="197963" y="233956"/>
                </a:cubicBezTo>
                <a:lnTo>
                  <a:pt x="197963" y="197963"/>
                </a:lnTo>
                <a:close/>
                <a:moveTo>
                  <a:pt x="125976" y="125976"/>
                </a:moveTo>
                <a:cubicBezTo>
                  <a:pt x="125976" y="179966"/>
                  <a:pt x="125976" y="179966"/>
                  <a:pt x="125976" y="179966"/>
                </a:cubicBezTo>
                <a:cubicBezTo>
                  <a:pt x="179966" y="179966"/>
                  <a:pt x="179966" y="179966"/>
                  <a:pt x="179966" y="179966"/>
                </a:cubicBezTo>
                <a:cubicBezTo>
                  <a:pt x="179966" y="211460"/>
                  <a:pt x="157470" y="233956"/>
                  <a:pt x="125976" y="233956"/>
                </a:cubicBezTo>
                <a:cubicBezTo>
                  <a:pt x="94482" y="233956"/>
                  <a:pt x="71986" y="211460"/>
                  <a:pt x="71986" y="179966"/>
                </a:cubicBezTo>
                <a:cubicBezTo>
                  <a:pt x="71986" y="148472"/>
                  <a:pt x="94482" y="125976"/>
                  <a:pt x="125976" y="125976"/>
                </a:cubicBezTo>
                <a:close/>
                <a:moveTo>
                  <a:pt x="0" y="0"/>
                </a:moveTo>
                <a:cubicBezTo>
                  <a:pt x="359932" y="0"/>
                  <a:pt x="359932" y="0"/>
                  <a:pt x="359932" y="0"/>
                </a:cubicBezTo>
                <a:cubicBezTo>
                  <a:pt x="359932" y="35993"/>
                  <a:pt x="359932" y="35993"/>
                  <a:pt x="359932" y="35993"/>
                </a:cubicBezTo>
                <a:cubicBezTo>
                  <a:pt x="0" y="35993"/>
                  <a:pt x="0" y="35993"/>
                  <a:pt x="0" y="3599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6" name="Text 13"/>
          <p:cNvSpPr/>
          <p:nvPr/>
        </p:nvSpPr>
        <p:spPr>
          <a:xfrm>
            <a:off x="6632314" y="1621539"/>
            <a:ext cx="359932" cy="35993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28-15:22:09-d3ce488s8jdo4os5dd7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324" y="4306259"/>
            <a:ext cx="335280" cy="33528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Latest Product Enhancements</a:t>
            </a:r>
            <a:endParaRPr lang="en-US" sz="1600" dirty="0"/>
          </a:p>
        </p:txBody>
      </p:sp>
      <p:pic>
        <p:nvPicPr>
          <p:cNvPr id="19" name="Image 2" descr="https://kimi-img.moonshot.cn/pub/slides/slides_tmpl/image/25-09-28-15:22:09-d3ce488s8jdo4os5dd7g.png">    </p:cNvPr>
          <p:cNvPicPr>
            <a:picLocks noChangeAspect="1"/>
          </p:cNvPicPr>
          <p:nvPr/>
        </p:nvPicPr>
        <p:blipFill>
          <a:blip r:embed="rId3"/>
          <a:srcRect l="0" r="0" t="116" b="116"/>
          <a:stretch/>
        </p:blipFill>
        <p:spPr>
          <a:xfrm>
            <a:off x="0" y="4958080"/>
            <a:ext cx="2065655" cy="1915795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870585" y="1900555"/>
            <a:ext cx="504360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New Recharge Platform</a:t>
            </a: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870585" y="2510155"/>
            <a:ext cx="5041900" cy="146288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 have launched Bonrix Direct 2 Retailer, a B2C recharge platform with OTP signup and auto money load via UPI/Paytm. This platform simplifies the recharge process and enhances user convenience.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7466965" y="1288415"/>
            <a:ext cx="4198205" cy="623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Self-Service Tools</a:t>
            </a:r>
            <a:endParaRPr lang="en-US" sz="1600" dirty="0"/>
          </a:p>
        </p:txBody>
      </p:sp>
      <p:sp>
        <p:nvSpPr>
          <p:cNvPr id="23" name="Text 18"/>
          <p:cNvSpPr/>
          <p:nvPr/>
        </p:nvSpPr>
        <p:spPr>
          <a:xfrm>
            <a:off x="7466965" y="1760220"/>
            <a:ext cx="4198205" cy="19824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Our self-service tools allow users to generate statements, track commission earnings, and access DTH subscriber information. These tools provide greater transparency and control over their operations.</a:t>
            </a:r>
            <a:endParaRPr lang="en-US" sz="1600" dirty="0"/>
          </a:p>
        </p:txBody>
      </p:sp>
      <p:sp>
        <p:nvSpPr>
          <p:cNvPr id="24" name="Text 19"/>
          <p:cNvSpPr/>
          <p:nvPr/>
        </p:nvSpPr>
        <p:spPr>
          <a:xfrm>
            <a:off x="7525165" y="3986530"/>
            <a:ext cx="4198205" cy="623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Resource Availability</a:t>
            </a:r>
            <a:endParaRPr lang="en-US" sz="1600" dirty="0"/>
          </a:p>
        </p:txBody>
      </p:sp>
      <p:sp>
        <p:nvSpPr>
          <p:cNvPr id="25" name="Text 20"/>
          <p:cNvSpPr/>
          <p:nvPr/>
        </p:nvSpPr>
        <p:spPr>
          <a:xfrm>
            <a:off x="7525165" y="4458335"/>
            <a:ext cx="4198205" cy="19824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 offer a range of resources including product pages, Android apps, and detailed videos. These resources are designed to help our clients make informed decisions and maximize the value of our solutions.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Strategic Outlook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0078" y="3926205"/>
            <a:ext cx="3794400" cy="2423160"/>
          </a:xfrm>
          <a:prstGeom prst="roundRect">
            <a:avLst>
              <a:gd name="adj" fmla="val 3459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20078" y="3926205"/>
            <a:ext cx="3794400" cy="242316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3" name="Text 11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7" name="Text 15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67385" y="524510"/>
            <a:ext cx="6272530" cy="10414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Future-Ready Technology Roadmap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20" name="Text 18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1" name="Image 0" descr="https://kimi-img.moonshot.cn/pub/slides/slides_tmpl/image/25-09-28-15:22:09-d3ce488s8jdo4os5dd60.png">    </p:cNvPr>
          <p:cNvPicPr>
            <a:picLocks noChangeAspect="1"/>
          </p:cNvPicPr>
          <p:nvPr/>
        </p:nvPicPr>
        <p:blipFill>
          <a:blip r:embed="rId1"/>
          <a:srcRect l="0" r="0" t="73" b="73"/>
          <a:stretch/>
        </p:blipFill>
        <p:spPr>
          <a:xfrm>
            <a:off x="4572000" y="3926205"/>
            <a:ext cx="7010400" cy="2422800"/>
          </a:xfrm>
          <a:prstGeom prst="roundRect">
            <a:avLst>
              <a:gd name="adj" fmla="val 4640"/>
            </a:avLst>
          </a:prstGeom>
        </p:spPr>
      </p:pic>
      <p:pic>
        <p:nvPicPr>
          <p:cNvPr id="22" name="Image 1" descr="https://kimi-img.moonshot.cn/pub/slides/slides_tmpl/image/25-09-28-15:22:09-d3ce488s8jdo4os5dd40.png">    </p:cNvPr>
          <p:cNvPicPr>
            <a:picLocks noChangeAspect="1"/>
          </p:cNvPicPr>
          <p:nvPr/>
        </p:nvPicPr>
        <p:blipFill>
          <a:blip r:embed="rId2"/>
          <a:srcRect l="0" r="0" t="82" b="82"/>
          <a:stretch/>
        </p:blipFill>
        <p:spPr>
          <a:xfrm>
            <a:off x="620078" y="1488440"/>
            <a:ext cx="3794760" cy="2319020"/>
          </a:xfrm>
          <a:prstGeom prst="roundRect">
            <a:avLst>
              <a:gd name="adj" fmla="val 5240"/>
            </a:avLst>
          </a:prstGeom>
        </p:spPr>
      </p:pic>
      <p:sp>
        <p:nvSpPr>
          <p:cNvPr id="23" name="Shape 19"/>
          <p:cNvSpPr/>
          <p:nvPr/>
        </p:nvSpPr>
        <p:spPr>
          <a:xfrm>
            <a:off x="4576763" y="1489075"/>
            <a:ext cx="6995160" cy="2318385"/>
          </a:xfrm>
          <a:prstGeom prst="roundRect">
            <a:avLst>
              <a:gd name="adj" fmla="val 6272"/>
            </a:avLst>
          </a:prstGeom>
          <a:solidFill>
            <a:srgbClr val="D3BDA6"/>
          </a:solidFill>
          <a:ln/>
        </p:spPr>
      </p:sp>
      <p:sp>
        <p:nvSpPr>
          <p:cNvPr id="24" name="Text 20"/>
          <p:cNvSpPr/>
          <p:nvPr/>
        </p:nvSpPr>
        <p:spPr>
          <a:xfrm>
            <a:off x="4576763" y="1489075"/>
            <a:ext cx="6995160" cy="23183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4773930" y="1744345"/>
            <a:ext cx="644144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Unified Digital Ecosystems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4773930" y="2158365"/>
            <a:ext cx="6439574" cy="8703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is committed to delivering unified digital ecosystems. By integrating modern tech stacks with a client-first ethos, we ensure that our solutions are comprehensive and aligned with future market trends.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734695" y="3999865"/>
            <a:ext cx="348551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Expansion into New Areas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734695" y="4307205"/>
            <a:ext cx="3484505" cy="203080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 are actively expanding into new areas such as API banking and advanced IoT analytics. This expansion ensures that our clients have access to cutting-edge technology and remain competitive in their respective industries.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Contact &amp; Profile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28-15:22:15-d3ce49os8jdo4os5ddf0.png">    </p:cNvPr>
          <p:cNvPicPr>
            <a:picLocks noChangeAspect="1"/>
          </p:cNvPicPr>
          <p:nvPr/>
        </p:nvPicPr>
        <p:blipFill>
          <a:blip r:embed="rId1"/>
          <a:srcRect l="0" r="0" t="111" b="111"/>
          <a:stretch/>
        </p:blipFill>
        <p:spPr>
          <a:xfrm>
            <a:off x="3570605" y="1674495"/>
            <a:ext cx="8620760" cy="200088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35" y="1687195"/>
            <a:ext cx="12192635" cy="2001520"/>
          </a:xfrm>
          <a:prstGeom prst="rect">
            <a:avLst/>
          </a:prstGeom>
          <a:gradFill rotWithShape="1" flip="none">
            <a:gsLst>
              <a:gs pos="0">
                <a:srgbClr val="AB8A7D"/>
              </a:gs>
              <a:gs pos="69000">
                <a:srgbClr val="D3BDA6"/>
              </a:gs>
              <a:gs pos="100000">
                <a:srgbClr val="F0E1C9">
                  <a:alpha val="10000"/>
                </a:srgbClr>
              </a:gs>
            </a:gsLst>
            <a:lin ang="0" scaled="1"/>
          </a:gradFill>
          <a:ln/>
        </p:spPr>
      </p:sp>
      <p:sp>
        <p:nvSpPr>
          <p:cNvPr id="6" name="Text 3"/>
          <p:cNvSpPr/>
          <p:nvPr/>
        </p:nvSpPr>
        <p:spPr>
          <a:xfrm>
            <a:off x="635" y="1687195"/>
            <a:ext cx="12192635" cy="20015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Image 1" descr="https://kimi-img.moonshot.cn/pub/slides/slides_tmpl/image/25-09-28-15:22:13-d3ce498s8jdo4os5ddc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214245"/>
            <a:ext cx="743585" cy="74358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7385" y="524510"/>
            <a:ext cx="627253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Reach Bonrix Software Systems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 rot="5400000">
            <a:off x="1263015" y="2523490"/>
            <a:ext cx="257175" cy="123825"/>
          </a:xfrm>
          <a:prstGeom prst="triangle">
            <a:avLst/>
          </a:prstGeom>
          <a:solidFill>
            <a:srgbClr val="FFFFFF"/>
          </a:solidFill>
          <a:ln/>
        </p:spPr>
      </p:sp>
      <p:sp>
        <p:nvSpPr>
          <p:cNvPr id="10" name="Text 6"/>
          <p:cNvSpPr/>
          <p:nvPr/>
        </p:nvSpPr>
        <p:spPr>
          <a:xfrm rot="5400000">
            <a:off x="1263015" y="2523490"/>
            <a:ext cx="257175" cy="1238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1019810" y="3428365"/>
            <a:ext cx="3063875" cy="3429635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254000" dist="50800" dir="2700000">
              <a:srgbClr val="000000">
                <a:alpha val="14902"/>
              </a:srgbClr>
            </a:outerShdw>
          </a:effectLst>
        </p:spPr>
      </p:sp>
      <p:sp>
        <p:nvSpPr>
          <p:cNvPr id="12" name="Text 8"/>
          <p:cNvSpPr/>
          <p:nvPr/>
        </p:nvSpPr>
        <p:spPr>
          <a:xfrm>
            <a:off x="1019810" y="3428365"/>
            <a:ext cx="3063875" cy="3429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4565015" y="3428365"/>
            <a:ext cx="3063875" cy="3429635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254000" dist="50800" dir="2700000">
              <a:srgbClr val="000000">
                <a:alpha val="14902"/>
              </a:srgbClr>
            </a:outerShdw>
          </a:effectLst>
        </p:spPr>
      </p:sp>
      <p:sp>
        <p:nvSpPr>
          <p:cNvPr id="14" name="Text 10"/>
          <p:cNvSpPr/>
          <p:nvPr/>
        </p:nvSpPr>
        <p:spPr>
          <a:xfrm>
            <a:off x="4565015" y="3428365"/>
            <a:ext cx="3063875" cy="34296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>
            <a:off x="8117205" y="3428365"/>
            <a:ext cx="3063875" cy="3430270"/>
          </a:xfrm>
          <a:prstGeom prst="rect">
            <a:avLst/>
          </a:prstGeom>
          <a:solidFill>
            <a:srgbClr val="FFFFFF"/>
          </a:solidFill>
          <a:ln/>
          <a:effectLst>
            <a:outerShdw sx="100000" sy="100000" kx="0" ky="0" algn="bl" rotWithShape="0" blurRad="254000" dist="50800" dir="2700000">
              <a:srgbClr val="000000">
                <a:alpha val="14902"/>
              </a:srgbClr>
            </a:outerShdw>
          </a:effectLst>
        </p:spPr>
      </p:sp>
      <p:sp>
        <p:nvSpPr>
          <p:cNvPr id="16" name="Text 12"/>
          <p:cNvSpPr/>
          <p:nvPr/>
        </p:nvSpPr>
        <p:spPr>
          <a:xfrm>
            <a:off x="8117205" y="3428365"/>
            <a:ext cx="3063875" cy="34302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1864995" y="6786245"/>
            <a:ext cx="1374775" cy="72000"/>
          </a:xfrm>
          <a:prstGeom prst="rect">
            <a:avLst/>
          </a:prstGeom>
          <a:solidFill>
            <a:srgbClr val="865F24"/>
          </a:solidFill>
          <a:ln/>
        </p:spPr>
      </p:sp>
      <p:sp>
        <p:nvSpPr>
          <p:cNvPr id="18" name="Text 14"/>
          <p:cNvSpPr/>
          <p:nvPr/>
        </p:nvSpPr>
        <p:spPr>
          <a:xfrm>
            <a:off x="1864995" y="6786245"/>
            <a:ext cx="1374775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5"/>
          <p:cNvSpPr/>
          <p:nvPr/>
        </p:nvSpPr>
        <p:spPr>
          <a:xfrm>
            <a:off x="5408295" y="6786245"/>
            <a:ext cx="1374775" cy="72000"/>
          </a:xfrm>
          <a:prstGeom prst="rect">
            <a:avLst/>
          </a:prstGeom>
          <a:solidFill>
            <a:srgbClr val="865F24"/>
          </a:solidFill>
          <a:ln/>
        </p:spPr>
      </p:sp>
      <p:sp>
        <p:nvSpPr>
          <p:cNvPr id="20" name="Text 16"/>
          <p:cNvSpPr/>
          <p:nvPr/>
        </p:nvSpPr>
        <p:spPr>
          <a:xfrm>
            <a:off x="5408295" y="6786245"/>
            <a:ext cx="1374775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7"/>
          <p:cNvSpPr/>
          <p:nvPr/>
        </p:nvSpPr>
        <p:spPr>
          <a:xfrm>
            <a:off x="8954135" y="6786245"/>
            <a:ext cx="1374775" cy="72000"/>
          </a:xfrm>
          <a:prstGeom prst="rect">
            <a:avLst/>
          </a:prstGeom>
          <a:solidFill>
            <a:srgbClr val="865F24"/>
          </a:solidFill>
          <a:ln/>
        </p:spPr>
      </p:sp>
      <p:sp>
        <p:nvSpPr>
          <p:cNvPr id="22" name="Text 18"/>
          <p:cNvSpPr/>
          <p:nvPr/>
        </p:nvSpPr>
        <p:spPr>
          <a:xfrm>
            <a:off x="8954135" y="6786245"/>
            <a:ext cx="1374775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1453515" y="1845945"/>
            <a:ext cx="663384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Company Address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1453515" y="2214245"/>
            <a:ext cx="7352665" cy="8703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Our office is located at A-801, Samudra Complex, Near Classic Gold Hotel, Off C.G. Road, Ahmedabad, Gujarat 380006, India. This central location facilitates easy access and communication with our clients.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1186180" y="3557270"/>
            <a:ext cx="269875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Contact Information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1104900" y="3982720"/>
            <a:ext cx="2698750" cy="174069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You can reach us at +91-9429045500 or our landline at +91-7624045500. For quick responses, you can also contact us via WhatsApp at +91-9426045500.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4734560" y="3557270"/>
            <a:ext cx="269875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Email Addresses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4747578" y="3982720"/>
            <a:ext cx="2698750" cy="174069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 any inquiries, you can email us at info@bonrix.net, bonrix@gmail.com, or sales.bonrix@gmail.com. Our team is always ready to assist you.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8316595" y="3557270"/>
            <a:ext cx="269875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Websites and IM</a:t>
            </a:r>
            <a:endParaRPr lang="en-US" sz="1600" dirty="0"/>
          </a:p>
        </p:txBody>
      </p:sp>
      <p:sp>
        <p:nvSpPr>
          <p:cNvPr id="30" name="Text 26"/>
          <p:cNvSpPr/>
          <p:nvPr/>
        </p:nvSpPr>
        <p:spPr>
          <a:xfrm>
            <a:off x="8299767" y="3982720"/>
            <a:ext cx="2698750" cy="23209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Visit our websites at www.bonrix.net, www.bonrix.in, or www.bonrix.co.in. You can also reach us via Skype at bonrix_sms or Google Hangout at bonrix@gmail.com or sales.bonrix@gmail.com.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2-d3ce46gs8jdo4os5dcpg.png">    </p:cNvPr>
          <p:cNvPicPr>
            <a:picLocks noChangeAspect="1"/>
          </p:cNvPicPr>
          <p:nvPr/>
        </p:nvPicPr>
        <p:blipFill>
          <a:blip r:embed="rId1"/>
          <a:srcRect l="3" r="3" t="0" b="0"/>
          <a:stretch/>
        </p:blipFill>
        <p:spPr>
          <a:xfrm>
            <a:off x="-15875" y="-4445"/>
            <a:ext cx="12233910" cy="68599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372849" y="1915513"/>
            <a:ext cx="7061200" cy="32994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9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YOU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rg.png">    </p:cNvPr>
          <p:cNvPicPr>
            <a:picLocks noChangeAspect="1"/>
          </p:cNvPicPr>
          <p:nvPr/>
        </p:nvPicPr>
        <p:blipFill>
          <a:blip r:embed="rId1"/>
          <a:srcRect l="26" r="26" t="0" b="0"/>
          <a:stretch/>
        </p:blipFill>
        <p:spPr>
          <a:xfrm>
            <a:off x="-3175" y="-24130"/>
            <a:ext cx="12222480" cy="6908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-512445" y="3129280"/>
            <a:ext cx="3947160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5323840" y="3111500"/>
            <a:ext cx="6408539" cy="55753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323840" y="3111500"/>
            <a:ext cx="6408539" cy="55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5323840" y="3111500"/>
            <a:ext cx="1259228" cy="557530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4"/>
          <p:cNvSpPr/>
          <p:nvPr/>
        </p:nvSpPr>
        <p:spPr>
          <a:xfrm>
            <a:off x="5323840" y="3111500"/>
            <a:ext cx="1259228" cy="55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988560" y="2023110"/>
            <a:ext cx="6408539" cy="55753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88560" y="2023110"/>
            <a:ext cx="6408539" cy="55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988560" y="2023110"/>
            <a:ext cx="1259228" cy="557530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1" name="Text 8"/>
          <p:cNvSpPr/>
          <p:nvPr/>
        </p:nvSpPr>
        <p:spPr>
          <a:xfrm>
            <a:off x="4988560" y="2023110"/>
            <a:ext cx="1259228" cy="55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4424680" y="934720"/>
            <a:ext cx="6408539" cy="55753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424680" y="934720"/>
            <a:ext cx="6408539" cy="55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4424680" y="934720"/>
            <a:ext cx="1259228" cy="557530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5" name="Text 12"/>
          <p:cNvSpPr/>
          <p:nvPr/>
        </p:nvSpPr>
        <p:spPr>
          <a:xfrm>
            <a:off x="4424680" y="934720"/>
            <a:ext cx="1259228" cy="55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4424680" y="5288280"/>
            <a:ext cx="6408539" cy="55753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424680" y="5288280"/>
            <a:ext cx="6408539" cy="55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4424680" y="5288280"/>
            <a:ext cx="1259228" cy="557530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9" name="Text 16"/>
          <p:cNvSpPr/>
          <p:nvPr/>
        </p:nvSpPr>
        <p:spPr>
          <a:xfrm>
            <a:off x="4424680" y="5288280"/>
            <a:ext cx="1259228" cy="55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4988560" y="4199890"/>
            <a:ext cx="6408539" cy="55753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4988560" y="4199890"/>
            <a:ext cx="6408539" cy="55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4988560" y="4199890"/>
            <a:ext cx="1259228" cy="557530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23" name="Text 20"/>
          <p:cNvSpPr/>
          <p:nvPr/>
        </p:nvSpPr>
        <p:spPr>
          <a:xfrm>
            <a:off x="4988560" y="4199890"/>
            <a:ext cx="1259228" cy="557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4614549" y="952500"/>
            <a:ext cx="879491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5729237" y="967740"/>
            <a:ext cx="489674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Company Essence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5178429" y="2040890"/>
            <a:ext cx="879491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293117" y="2056130"/>
            <a:ext cx="489674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Core Offerings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5513709" y="3129280"/>
            <a:ext cx="879491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6628397" y="3144520"/>
            <a:ext cx="489674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Value Proposition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5178429" y="4217670"/>
            <a:ext cx="879491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6293117" y="4232910"/>
            <a:ext cx="489674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Industry Applications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4614549" y="5306060"/>
            <a:ext cx="879491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5729237" y="5321300"/>
            <a:ext cx="489674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Recent Advances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2-d3ce46gs8jdo4os5dcq0.png">    </p:cNvPr>
          <p:cNvPicPr>
            <a:picLocks noChangeAspect="1"/>
          </p:cNvPicPr>
          <p:nvPr/>
        </p:nvPicPr>
        <p:blipFill>
          <a:blip r:embed="rId1"/>
          <a:srcRect l="3" r="3" t="0" b="0"/>
          <a:stretch/>
        </p:blipFill>
        <p:spPr>
          <a:xfrm>
            <a:off x="4445" y="-19050"/>
            <a:ext cx="12215495" cy="68707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885" y="861060"/>
            <a:ext cx="3617595" cy="539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59595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460500" y="2441575"/>
            <a:ext cx="4160520" cy="2804795"/>
          </a:xfrm>
          <a:prstGeom prst="roundRect">
            <a:avLst>
              <a:gd name="adj" fmla="val 6565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60500" y="2441575"/>
            <a:ext cx="4160520" cy="28047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734820" y="3584575"/>
            <a:ext cx="3636010" cy="36195"/>
          </a:xfrm>
          <a:prstGeom prst="rect">
            <a:avLst/>
          </a:prstGeom>
          <a:solidFill>
            <a:srgbClr val="D3BDA6"/>
          </a:solidFill>
          <a:ln/>
        </p:spPr>
      </p:sp>
      <p:sp>
        <p:nvSpPr>
          <p:cNvPr id="7" name="Text 4"/>
          <p:cNvSpPr/>
          <p:nvPr/>
        </p:nvSpPr>
        <p:spPr>
          <a:xfrm>
            <a:off x="1734820" y="3584575"/>
            <a:ext cx="3636010" cy="361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6570980" y="2441575"/>
            <a:ext cx="4160520" cy="2804795"/>
          </a:xfrm>
          <a:prstGeom prst="roundRect">
            <a:avLst>
              <a:gd name="adj" fmla="val 6565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570980" y="2441575"/>
            <a:ext cx="4160520" cy="28047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845300" y="3584575"/>
            <a:ext cx="3636010" cy="36195"/>
          </a:xfrm>
          <a:prstGeom prst="rect">
            <a:avLst/>
          </a:prstGeom>
          <a:solidFill>
            <a:srgbClr val="D3BDA6"/>
          </a:solidFill>
          <a:ln/>
        </p:spPr>
      </p:sp>
      <p:sp>
        <p:nvSpPr>
          <p:cNvPr id="11" name="Text 8"/>
          <p:cNvSpPr/>
          <p:nvPr/>
        </p:nvSpPr>
        <p:spPr>
          <a:xfrm>
            <a:off x="6845300" y="3584575"/>
            <a:ext cx="3636010" cy="361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724660" y="2790825"/>
            <a:ext cx="1041400" cy="679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400" b="1" dirty="0">
                <a:solidFill>
                  <a:srgbClr val="AB8A7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544320" y="3825240"/>
            <a:ext cx="416115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Strategic Outlook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6835140" y="2790825"/>
            <a:ext cx="1041400" cy="679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400" b="1" dirty="0">
                <a:solidFill>
                  <a:srgbClr val="AB8A7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654800" y="3825240"/>
            <a:ext cx="416115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A1A1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Contact &amp; Profile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Company Essence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28-15:22:10-d3ce48gs8jdo4os5dd9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19685"/>
            <a:ext cx="12197080" cy="689038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67385" y="524510"/>
            <a:ext cx="6272530" cy="10414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– Where Ideas Meet Reality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991235" y="1871345"/>
            <a:ext cx="3147695" cy="4275455"/>
          </a:xfrm>
          <a:prstGeom prst="roundRect">
            <a:avLst>
              <a:gd name="adj" fmla="val 7796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91235" y="1871345"/>
            <a:ext cx="3147695" cy="42754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135505" y="1508125"/>
            <a:ext cx="859790" cy="904875"/>
          </a:xfrm>
          <a:prstGeom prst="ellipse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AB8A7D"/>
              </a:gs>
            </a:gsLst>
            <a:lin ang="2700000" scaled="1"/>
          </a:gradFill>
          <a:ln/>
        </p:spPr>
      </p:sp>
      <p:sp>
        <p:nvSpPr>
          <p:cNvPr id="9" name="Text 6"/>
          <p:cNvSpPr/>
          <p:nvPr/>
        </p:nvSpPr>
        <p:spPr>
          <a:xfrm>
            <a:off x="2135505" y="1508125"/>
            <a:ext cx="859790" cy="9048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509135" y="1871345"/>
            <a:ext cx="3147695" cy="4275455"/>
          </a:xfrm>
          <a:prstGeom prst="roundRect">
            <a:avLst>
              <a:gd name="adj" fmla="val 7796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509135" y="1871345"/>
            <a:ext cx="3147695" cy="42754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5653405" y="1508125"/>
            <a:ext cx="859790" cy="904875"/>
          </a:xfrm>
          <a:prstGeom prst="ellipse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AB8A7D"/>
              </a:gs>
            </a:gsLst>
            <a:lin ang="2700000" scaled="1"/>
          </a:gradFill>
          <a:ln/>
        </p:spPr>
      </p:sp>
      <p:sp>
        <p:nvSpPr>
          <p:cNvPr id="13" name="Text 10"/>
          <p:cNvSpPr/>
          <p:nvPr/>
        </p:nvSpPr>
        <p:spPr>
          <a:xfrm>
            <a:off x="5653405" y="1508125"/>
            <a:ext cx="859790" cy="9048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8027035" y="1871345"/>
            <a:ext cx="3147695" cy="4275455"/>
          </a:xfrm>
          <a:prstGeom prst="roundRect">
            <a:avLst>
              <a:gd name="adj" fmla="val 7796"/>
            </a:avLst>
          </a:prstGeom>
          <a:solidFill>
            <a:srgbClr val="FFFFFF"/>
          </a:solidFill>
          <a:ln w="19050">
            <a:solidFill>
              <a:srgbClr val="D3BDA6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8027035" y="1871345"/>
            <a:ext cx="3147695" cy="42754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9171305" y="1508125"/>
            <a:ext cx="859790" cy="904875"/>
          </a:xfrm>
          <a:prstGeom prst="ellipse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AB8A7D"/>
              </a:gs>
            </a:gsLst>
            <a:lin ang="2700000" scaled="1"/>
          </a:gradFill>
          <a:ln/>
        </p:spPr>
      </p:sp>
      <p:sp>
        <p:nvSpPr>
          <p:cNvPr id="17" name="Text 14"/>
          <p:cNvSpPr/>
          <p:nvPr/>
        </p:nvSpPr>
        <p:spPr>
          <a:xfrm>
            <a:off x="9171305" y="1508125"/>
            <a:ext cx="859790" cy="9048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2209800" y="1699895"/>
            <a:ext cx="710565" cy="438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151255" y="2642870"/>
            <a:ext cx="2828290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Headquarters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1151255" y="3270250"/>
            <a:ext cx="2828290" cy="192047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Software Systems is headquartered in Ahmedabad, Gujarat, India. This strategic location allows us to serve a diverse range of clients across the region with personalized IT solutions.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5727700" y="1699895"/>
            <a:ext cx="71056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4669155" y="2642870"/>
            <a:ext cx="282829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Core Solutions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4669155" y="3270250"/>
            <a:ext cx="2828290" cy="26752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 specialize in delivering comprehensive IT solutions, including mobile recharge, GPS tracking, VOIP, CRM, restaurant management, and IoT monitoring. Each solution is designed to meet specific client needs.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9245600" y="1699895"/>
            <a:ext cx="71056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8187055" y="2642870"/>
            <a:ext cx="282829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Technology Stack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8187055" y="3270250"/>
            <a:ext cx="2828290" cy="26752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Our technical expertise includes ASP, Microsoft .NET, Java, and Android. This robust technology stack enables us to build scalable and reliable systems that adapt to evolving business requirements.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Core Offerings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7" name="Text 5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9" name="Text 7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1456035" y="59213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1" name="Text 9"/>
          <p:cNvSpPr/>
          <p:nvPr/>
        </p:nvSpPr>
        <p:spPr>
          <a:xfrm>
            <a:off x="11456035" y="59213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456035" y="712153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3" name="Text 11"/>
          <p:cNvSpPr/>
          <p:nvPr/>
        </p:nvSpPr>
        <p:spPr>
          <a:xfrm>
            <a:off x="11456035" y="712153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1456035" y="832168"/>
            <a:ext cx="351155" cy="43815"/>
          </a:xfrm>
          <a:prstGeom prst="roundRect">
            <a:avLst>
              <a:gd name="adj" fmla="val 50000"/>
            </a:avLst>
          </a:prstGeom>
          <a:solidFill>
            <a:srgbClr val="D3BDA6"/>
          </a:solidFill>
          <a:ln/>
        </p:spPr>
      </p:sp>
      <p:sp>
        <p:nvSpPr>
          <p:cNvPr id="15" name="Text 13"/>
          <p:cNvSpPr/>
          <p:nvPr/>
        </p:nvSpPr>
        <p:spPr>
          <a:xfrm>
            <a:off x="11456035" y="832168"/>
            <a:ext cx="351155" cy="438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67385" y="524510"/>
            <a:ext cx="6272530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Integrated IT Solutions Suite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18" name="Text 16"/>
          <p:cNvSpPr/>
          <p:nvPr/>
        </p:nvSpPr>
        <p:spPr>
          <a:xfrm>
            <a:off x="-16510" y="6572885"/>
            <a:ext cx="12221210" cy="2851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78992" y="1943179"/>
            <a:ext cx="1640008" cy="1640683"/>
          </a:xfrm>
          <a:prstGeom prst="ellipse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20" name="Text 18"/>
          <p:cNvSpPr/>
          <p:nvPr/>
        </p:nvSpPr>
        <p:spPr>
          <a:xfrm>
            <a:off x="678992" y="1943179"/>
            <a:ext cx="1640008" cy="164068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21970" y="1777365"/>
            <a:ext cx="8998234" cy="197231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gradFill rotWithShape="1" flip="none">
              <a:gsLst>
                <a:gs pos="0">
                  <a:srgbClr val="B48E67"/>
                </a:gs>
                <a:gs pos="100000">
                  <a:srgbClr val="B48E67">
                    <a:alpha val="0"/>
                  </a:srgbClr>
                </a:gs>
              </a:gsLst>
              <a:lin ang="0" scaled="1"/>
            </a:gra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21970" y="1777365"/>
            <a:ext cx="8998234" cy="19723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3" name="Image 0" descr="https://kimi-img.moonshot.cn/pub/slides/slides_tmpl/image/25-09-28-15:22:07-d3ce47os8jdo4os5dd20.png">    </p:cNvPr>
          <p:cNvPicPr>
            <a:picLocks noChangeAspect="1"/>
          </p:cNvPicPr>
          <p:nvPr/>
        </p:nvPicPr>
        <p:blipFill>
          <a:blip r:embed="rId1"/>
          <a:srcRect l="112" r="112" t="0" b="0"/>
          <a:stretch/>
        </p:blipFill>
        <p:spPr>
          <a:xfrm>
            <a:off x="8629650" y="1240790"/>
            <a:ext cx="2834640" cy="4940935"/>
          </a:xfrm>
          <a:prstGeom prst="rect">
            <a:avLst/>
          </a:prstGeom>
        </p:spPr>
      </p:pic>
      <p:sp>
        <p:nvSpPr>
          <p:cNvPr id="24" name="Shape 21"/>
          <p:cNvSpPr/>
          <p:nvPr/>
        </p:nvSpPr>
        <p:spPr>
          <a:xfrm>
            <a:off x="678992" y="4158059"/>
            <a:ext cx="1640008" cy="1640683"/>
          </a:xfrm>
          <a:prstGeom prst="ellipse">
            <a:avLst/>
          </a:prstGeom>
          <a:gradFill rotWithShape="1" flip="none">
            <a:gsLst>
              <a:gs pos="0">
                <a:srgbClr val="D3BDA6"/>
              </a:gs>
              <a:gs pos="100000">
                <a:srgbClr val="BFA492"/>
              </a:gs>
            </a:gsLst>
            <a:lin ang="2700000" scaled="1"/>
          </a:gradFill>
          <a:ln/>
        </p:spPr>
      </p:sp>
      <p:sp>
        <p:nvSpPr>
          <p:cNvPr id="25" name="Text 22"/>
          <p:cNvSpPr/>
          <p:nvPr/>
        </p:nvSpPr>
        <p:spPr>
          <a:xfrm>
            <a:off x="678992" y="4158059"/>
            <a:ext cx="1640008" cy="164068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521970" y="3992245"/>
            <a:ext cx="8998234" cy="197231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gradFill rotWithShape="1" flip="none">
              <a:gsLst>
                <a:gs pos="0">
                  <a:srgbClr val="B48E67"/>
                </a:gs>
                <a:gs pos="100000">
                  <a:srgbClr val="B48E67">
                    <a:alpha val="0"/>
                  </a:srgbClr>
                </a:gs>
              </a:gsLst>
              <a:lin ang="0" scaled="1"/>
            </a:gra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521970" y="3992245"/>
            <a:ext cx="8998234" cy="19723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731333" y="2266079"/>
            <a:ext cx="1424829" cy="92215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2457373" y="1901646"/>
            <a:ext cx="7660082" cy="20907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B2C Mobile Recharge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2457373" y="2330803"/>
            <a:ext cx="5923485" cy="11489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Our B2C mobile recharge systems and APIs provide seamless and efficient solutions for mobile recharge needs. These platforms are designed to enhance user experience and streamline operations.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731333" y="4480959"/>
            <a:ext cx="1424829" cy="92215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2457373" y="4116526"/>
            <a:ext cx="7660082" cy="10680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Real-Time GPS Tracking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2457373" y="4545683"/>
            <a:ext cx="5923485" cy="11489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Bonrix offers real-time GPS tracking solutions for vehicles and assets. This technology ensures accurate monitoring and enhances safety and efficiency in logistics and fleet management operations.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28-15:22:03-d3ce46os8jdo4os5dcsg.png">    </p:cNvPr>
          <p:cNvPicPr>
            <a:picLocks noChangeAspect="1"/>
          </p:cNvPicPr>
          <p:nvPr/>
        </p:nvPicPr>
        <p:blipFill>
          <a:blip r:embed="rId1"/>
          <a:srcRect l="5" r="5" t="0" b="0"/>
          <a:stretch/>
        </p:blipFill>
        <p:spPr>
          <a:xfrm>
            <a:off x="-9525" y="-22225"/>
            <a:ext cx="12214860" cy="69100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5172075" y="1997710"/>
            <a:ext cx="988695" cy="760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092065" y="2949575"/>
            <a:ext cx="6986905" cy="1015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21293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Value Proposition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54000" y="2086610"/>
            <a:ext cx="3128010" cy="862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6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H="1" flipV="1" rot="8100000">
            <a:off x="457835" y="315595"/>
            <a:ext cx="525780" cy="525780"/>
          </a:xfrm>
          <a:prstGeom prst="ellipse">
            <a:avLst/>
          </a:prstGeom>
          <a:gradFill rotWithShape="1" flip="none">
            <a:gsLst>
              <a:gs pos="0">
                <a:srgbClr val="D3BDA6">
                  <a:alpha val="0"/>
                </a:srgbClr>
              </a:gs>
              <a:gs pos="100000">
                <a:srgbClr val="B48E67">
                  <a:alpha val="67000"/>
                </a:srgbClr>
              </a:gs>
            </a:gsLst>
            <a:lin ang="16200000" scaled="1"/>
          </a:gradFill>
          <a:ln/>
        </p:spPr>
      </p:sp>
      <p:sp>
        <p:nvSpPr>
          <p:cNvPr id="3" name="Text 1"/>
          <p:cNvSpPr/>
          <p:nvPr/>
        </p:nvSpPr>
        <p:spPr>
          <a:xfrm rot="8100000">
            <a:off x="457835" y="315595"/>
            <a:ext cx="525780" cy="5257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0" y="5193665"/>
            <a:ext cx="12192000" cy="1664335"/>
          </a:xfrm>
          <a:prstGeom prst="rect">
            <a:avLst/>
          </a:prstGeom>
          <a:solidFill>
            <a:srgbClr val="D3BDA6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5193665"/>
            <a:ext cx="12192000" cy="16643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20725" y="429568"/>
            <a:ext cx="6272530" cy="10414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Client-Centric Innovation Benefits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48942" y="1623695"/>
            <a:ext cx="2738755" cy="4253230"/>
          </a:xfrm>
          <a:prstGeom prst="roundRect">
            <a:avLst>
              <a:gd name="adj" fmla="val 7425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F0E1C9"/>
                </a:gs>
                <a:gs pos="100000">
                  <a:srgbClr val="D3BDA6"/>
                </a:gs>
              </a:gsLst>
              <a:lin ang="2700000" scaled="1"/>
            </a:gra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8942" y="1623695"/>
            <a:ext cx="2738755" cy="4253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191510" y="1786890"/>
            <a:ext cx="2738755" cy="4253230"/>
          </a:xfrm>
          <a:prstGeom prst="roundRect">
            <a:avLst>
              <a:gd name="adj" fmla="val 7425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F0E1C9"/>
                </a:gs>
                <a:gs pos="100000">
                  <a:srgbClr val="D3BDA6"/>
                </a:gs>
              </a:gsLst>
              <a:lin ang="2700000" scaled="1"/>
            </a:gra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191510" y="1786890"/>
            <a:ext cx="2738755" cy="4253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981700" y="1431290"/>
            <a:ext cx="2738755" cy="4253230"/>
          </a:xfrm>
          <a:prstGeom prst="roundRect">
            <a:avLst>
              <a:gd name="adj" fmla="val 7425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F0E1C9"/>
                </a:gs>
                <a:gs pos="100000">
                  <a:srgbClr val="D3BDA6"/>
                </a:gs>
              </a:gsLst>
              <a:lin ang="2700000" scaled="1"/>
            </a:gra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981700" y="1431290"/>
            <a:ext cx="2738755" cy="4253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771890" y="1786890"/>
            <a:ext cx="2738755" cy="4253230"/>
          </a:xfrm>
          <a:prstGeom prst="roundRect">
            <a:avLst>
              <a:gd name="adj" fmla="val 7425"/>
            </a:avLst>
          </a:prstGeom>
          <a:solidFill>
            <a:srgbClr val="FFFFFF"/>
          </a:solidFill>
          <a:ln w="19050">
            <a:gradFill rotWithShape="1" flip="none">
              <a:gsLst>
                <a:gs pos="0">
                  <a:srgbClr val="F0E1C9"/>
                </a:gs>
                <a:gs pos="100000">
                  <a:srgbClr val="D3BDA6"/>
                </a:gs>
              </a:gsLst>
              <a:lin ang="2700000" scaled="1"/>
            </a:gra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771890" y="1786890"/>
            <a:ext cx="2738755" cy="42532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39740" y="1714255"/>
            <a:ext cx="1105535" cy="5524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02295" y="2365375"/>
            <a:ext cx="243205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Customized Solutions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02295" y="3010535"/>
            <a:ext cx="2432050" cy="26739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Every solution we provide is tailored to meet the exact business requirements of our clients. This ensures that our clients receive solutions that are perfectly aligned with their operational needs.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317875" y="1831975"/>
            <a:ext cx="110553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317875" y="2512060"/>
            <a:ext cx="243205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Modern Concepts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344863" y="3010535"/>
            <a:ext cx="2432050" cy="26739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 leverage modern concepts and adaptable designs to ensure that our solutions are not only effective but also future-ready. This approach helps our clients stay ahead in a rapidly evolving market.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108065" y="1476375"/>
            <a:ext cx="110553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108065" y="2156460"/>
            <a:ext cx="243205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Scalability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096000" y="2687955"/>
            <a:ext cx="2432050" cy="26739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Our solutions are designed to scale from startups to large enterprises. This scalability ensures that our clients can grow their businesses without needing to overhaul their IT infrastructure.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898255" y="1831975"/>
            <a:ext cx="110553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898255" y="2512060"/>
            <a:ext cx="243205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DBB479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Multi-Domain Expertise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898255" y="3202940"/>
            <a:ext cx="2432050" cy="26739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2C374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With expertise across telecom, retail, logistics, and industrial IoT, we offer comprehensive solutions that cater to a wide range of industries. This multi-domain knowledge allows us to provide holistic IT solutions.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D3BDA6"/>
      </a:accent1>
      <a:accent2>
        <a:srgbClr val="DBB479"/>
      </a:accent2>
      <a:accent3>
        <a:srgbClr val="AB8A7D"/>
      </a:accent3>
      <a:accent4>
        <a:srgbClr val="2C3741"/>
      </a:accent4>
      <a:accent5>
        <a:srgbClr val="2C3741"/>
      </a:accent5>
      <a:accent6>
        <a:srgbClr val="DBB47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Bonrix Software Systems Portfolio</dc:title>
  <dc:subject>Bonrix Software Systems Portfolio</dc:subject>
  <dc:creator>Kimi</dc:creator>
  <cp:lastModifiedBy>Kimi</cp:lastModifiedBy>
  <cp:revision>1</cp:revision>
  <dcterms:created xsi:type="dcterms:W3CDTF">2025-11-18T09:17:11Z</dcterms:created>
  <dcterms:modified xsi:type="dcterms:W3CDTF">2025-11-18T09:17:11Z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{"Label":"Bonrix Software Systems Portfolio","ContentProducer":"001191110108MACG2KBH8F10000","ProduceID":"d4e3h2bduqb0nmu8bm5g","ReservedCode1":"","ContentPropagator":"001191110108MACG2KBH8F20000","PropagateID":"d4e3h2bduqb0nmu8bm5g","ReservedCode2":""}</vt:lpwstr>
  </property>
</Properties>
</file>